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24"/>
  </p:notesMasterIdLst>
  <p:sldIdLst>
    <p:sldId id="256" r:id="rId5"/>
    <p:sldId id="266" r:id="rId6"/>
    <p:sldId id="276" r:id="rId7"/>
    <p:sldId id="267" r:id="rId8"/>
    <p:sldId id="277" r:id="rId9"/>
    <p:sldId id="283" r:id="rId10"/>
    <p:sldId id="284" r:id="rId11"/>
    <p:sldId id="285" r:id="rId12"/>
    <p:sldId id="286" r:id="rId13"/>
    <p:sldId id="281" r:id="rId14"/>
    <p:sldId id="282" r:id="rId15"/>
    <p:sldId id="288" r:id="rId16"/>
    <p:sldId id="289" r:id="rId17"/>
    <p:sldId id="278" r:id="rId18"/>
    <p:sldId id="258" r:id="rId19"/>
    <p:sldId id="290" r:id="rId20"/>
    <p:sldId id="291" r:id="rId21"/>
    <p:sldId id="279" r:id="rId22"/>
    <p:sldId id="2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80000" autoAdjust="0"/>
  </p:normalViewPr>
  <p:slideViewPr>
    <p:cSldViewPr snapToGrid="0">
      <p:cViewPr varScale="1">
        <p:scale>
          <a:sx n="65" d="100"/>
          <a:sy n="65" d="100"/>
        </p:scale>
        <p:origin x="90" y="16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1" d="100"/>
          <a:sy n="51" d="100"/>
        </p:scale>
        <p:origin x="271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B23A5-C752-41A9-8094-CD3B5C8246CB}" type="datetimeFigureOut">
              <a:rPr lang="en-CA" smtClean="0"/>
              <a:t>2024-05-22</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72DA4-AF5C-4131-8352-4EF31A07DD75}" type="slidenum">
              <a:rPr lang="en-CA" smtClean="0"/>
              <a:t>‹#›</a:t>
            </a:fld>
            <a:endParaRPr lang="en-CA" dirty="0"/>
          </a:p>
        </p:txBody>
      </p:sp>
    </p:spTree>
    <p:extLst>
      <p:ext uri="{BB962C8B-B14F-4D97-AF65-F5344CB8AC3E}">
        <p14:creationId xmlns:p14="http://schemas.microsoft.com/office/powerpoint/2010/main" val="428653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3</a:t>
            </a:fld>
            <a:endParaRPr lang="en-CA" dirty="0"/>
          </a:p>
        </p:txBody>
      </p:sp>
    </p:spTree>
    <p:extLst>
      <p:ext uri="{BB962C8B-B14F-4D97-AF65-F5344CB8AC3E}">
        <p14:creationId xmlns:p14="http://schemas.microsoft.com/office/powerpoint/2010/main" val="421504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5</a:t>
            </a:fld>
            <a:endParaRPr lang="en-CA" dirty="0"/>
          </a:p>
        </p:txBody>
      </p:sp>
    </p:spTree>
    <p:extLst>
      <p:ext uri="{BB962C8B-B14F-4D97-AF65-F5344CB8AC3E}">
        <p14:creationId xmlns:p14="http://schemas.microsoft.com/office/powerpoint/2010/main" val="799919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 erased</a:t>
            </a:r>
            <a:r>
              <a:rPr lang="en-CA" baseline="0" dirty="0" smtClean="0"/>
              <a:t> E. all of the above</a:t>
            </a:r>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7</a:t>
            </a:fld>
            <a:endParaRPr lang="en-CA" dirty="0"/>
          </a:p>
        </p:txBody>
      </p:sp>
    </p:spTree>
    <p:extLst>
      <p:ext uri="{BB962C8B-B14F-4D97-AF65-F5344CB8AC3E}">
        <p14:creationId xmlns:p14="http://schemas.microsoft.com/office/powerpoint/2010/main" val="333757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8</a:t>
            </a:fld>
            <a:endParaRPr lang="en-CA" dirty="0"/>
          </a:p>
        </p:txBody>
      </p:sp>
    </p:spTree>
    <p:extLst>
      <p:ext uri="{BB962C8B-B14F-4D97-AF65-F5344CB8AC3E}">
        <p14:creationId xmlns:p14="http://schemas.microsoft.com/office/powerpoint/2010/main" val="1327328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9</a:t>
            </a:fld>
            <a:endParaRPr lang="en-CA" dirty="0"/>
          </a:p>
        </p:txBody>
      </p:sp>
    </p:spTree>
    <p:extLst>
      <p:ext uri="{BB962C8B-B14F-4D97-AF65-F5344CB8AC3E}">
        <p14:creationId xmlns:p14="http://schemas.microsoft.com/office/powerpoint/2010/main" val="1856313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14</a:t>
            </a:fld>
            <a:endParaRPr lang="en-CA"/>
          </a:p>
        </p:txBody>
      </p:sp>
    </p:spTree>
    <p:extLst>
      <p:ext uri="{BB962C8B-B14F-4D97-AF65-F5344CB8AC3E}">
        <p14:creationId xmlns:p14="http://schemas.microsoft.com/office/powerpoint/2010/main" val="149160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0272DA4-AF5C-4131-8352-4EF31A07DD75}" type="slidenum">
              <a:rPr lang="en-CA" smtClean="0"/>
              <a:t>19</a:t>
            </a:fld>
            <a:endParaRPr lang="en-CA"/>
          </a:p>
        </p:txBody>
      </p:sp>
    </p:spTree>
    <p:extLst>
      <p:ext uri="{BB962C8B-B14F-4D97-AF65-F5344CB8AC3E}">
        <p14:creationId xmlns:p14="http://schemas.microsoft.com/office/powerpoint/2010/main" val="3384057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0BAD3E4-2655-4AF7-844C-7F115D41300B}" type="datetimeFigureOut">
              <a:rPr lang="en-CA" smtClean="0"/>
              <a:t>2024-05-22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3EED82E-E32E-4716-8B44-3FDA5566930A}" type="slidenum">
              <a:rPr lang="en-CA" smtClean="0"/>
              <a:t>‹#›</a:t>
            </a:fld>
            <a:endParaRPr lang="en-CA"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51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428578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3EED82E-E32E-4716-8B44-3FDA5566930A}" type="slidenum">
              <a:rPr lang="en-CA" smtClean="0"/>
              <a:t>‹#›</a:t>
            </a:fld>
            <a:endParaRPr lang="en-CA"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31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78486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3EED82E-E32E-4716-8B44-3FDA5566930A}" type="slidenum">
              <a:rPr lang="en-CA" smtClean="0"/>
              <a:t>‹#›</a:t>
            </a:fld>
            <a:endParaRPr lang="en-CA"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58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224773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312530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418366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79487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3EED82E-E32E-4716-8B44-3FDA5566930A}" type="slidenum">
              <a:rPr lang="en-CA" smtClean="0"/>
              <a:t>‹#›</a:t>
            </a:fld>
            <a:endParaRPr lang="en-CA" dirty="0"/>
          </a:p>
        </p:txBody>
      </p:sp>
    </p:spTree>
    <p:extLst>
      <p:ext uri="{BB962C8B-B14F-4D97-AF65-F5344CB8AC3E}">
        <p14:creationId xmlns:p14="http://schemas.microsoft.com/office/powerpoint/2010/main" val="247080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AD3E4-2655-4AF7-844C-7F115D41300B}" type="datetimeFigureOut">
              <a:rPr lang="en-CA" smtClean="0"/>
              <a:t>2024-05-22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3EED82E-E32E-4716-8B44-3FDA5566930A}" type="slidenum">
              <a:rPr lang="en-CA" smtClean="0"/>
              <a:t>‹#›</a:t>
            </a:fld>
            <a:endParaRPr lang="en-CA"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29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0BAD3E4-2655-4AF7-844C-7F115D41300B}" type="datetimeFigureOut">
              <a:rPr lang="en-CA" smtClean="0"/>
              <a:t>2024-05-22</a:t>
            </a:fld>
            <a:endParaRPr lang="en-CA"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CA"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3EED82E-E32E-4716-8B44-3FDA5566930A}" type="slidenum">
              <a:rPr lang="en-CA" smtClean="0"/>
              <a:t>‹#›</a:t>
            </a:fld>
            <a:endParaRPr lang="en-CA"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4081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gov.bc.ca/gov/content/health/health-drug-coverage/msp/bc-residents/benefits/services-covered-by-msp/supplementary-benefits" TargetMode="External"/><Relationship Id="rId2" Type="http://schemas.openxmlformats.org/officeDocument/2006/relationships/hyperlink" Target="https://www2.gov.bc.ca/gov/content/health/health-drug-coverage/pharmacare-for-bc-residents/who-we-cover/fair-pharmacare-plan/register-for-fair-pharmaca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GSS Health and Dental Insurance REFERENDUM Q&amp;A</a:t>
            </a:r>
            <a:endParaRPr lang="en-CA" dirty="0"/>
          </a:p>
        </p:txBody>
      </p:sp>
      <p:sp>
        <p:nvSpPr>
          <p:cNvPr id="3" name="Subtitle 2"/>
          <p:cNvSpPr>
            <a:spLocks noGrp="1"/>
          </p:cNvSpPr>
          <p:nvPr>
            <p:ph type="subTitle" idx="1"/>
          </p:nvPr>
        </p:nvSpPr>
        <p:spPr/>
        <p:txBody>
          <a:bodyPr/>
          <a:lstStyle/>
          <a:p>
            <a:r>
              <a:rPr lang="en-CA" dirty="0" smtClean="0"/>
              <a:t>May 29, 2024</a:t>
            </a:r>
            <a:endParaRPr lang="en-CA" dirty="0"/>
          </a:p>
        </p:txBody>
      </p:sp>
    </p:spTree>
    <p:extLst>
      <p:ext uri="{BB962C8B-B14F-4D97-AF65-F5344CB8AC3E}">
        <p14:creationId xmlns:p14="http://schemas.microsoft.com/office/powerpoint/2010/main" val="3495859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Referendum Question 2 Background</a:t>
            </a:r>
            <a:endParaRPr lang="en-CA" dirty="0"/>
          </a:p>
        </p:txBody>
      </p:sp>
      <p:sp>
        <p:nvSpPr>
          <p:cNvPr id="3" name="Content Placeholder 2"/>
          <p:cNvSpPr>
            <a:spLocks noGrp="1"/>
          </p:cNvSpPr>
          <p:nvPr>
            <p:ph idx="1"/>
          </p:nvPr>
        </p:nvSpPr>
        <p:spPr>
          <a:xfrm>
            <a:off x="1024128" y="2084832"/>
            <a:ext cx="9720071" cy="4023360"/>
          </a:xfrm>
        </p:spPr>
        <p:txBody>
          <a:bodyPr/>
          <a:lstStyle/>
          <a:p>
            <a:r>
              <a:rPr lang="en-CA" dirty="0" smtClean="0"/>
              <a:t>Our members have repeatedly asked to get rid of summer referenda on Health and Dental Fees. We get it. Summer referenda suck. </a:t>
            </a:r>
          </a:p>
          <a:p>
            <a:r>
              <a:rPr lang="en-CA" dirty="0" smtClean="0"/>
              <a:t>So, we’ve got a few options to reduce the number of summer referenda.</a:t>
            </a:r>
          </a:p>
          <a:p>
            <a:r>
              <a:rPr lang="en-CA" dirty="0" smtClean="0"/>
              <a:t>The first focuses on keeping </a:t>
            </a:r>
            <a:r>
              <a:rPr lang="en-CA" i="1" dirty="0" smtClean="0"/>
              <a:t>costs</a:t>
            </a:r>
            <a:r>
              <a:rPr lang="en-CA" dirty="0" smtClean="0"/>
              <a:t> stable. We’d do this by increasing fees </a:t>
            </a:r>
            <a:r>
              <a:rPr lang="en-CA" dirty="0"/>
              <a:t>to a level where we don’t expect another increase for 3-5 </a:t>
            </a:r>
            <a:r>
              <a:rPr lang="en-CA" dirty="0" smtClean="0"/>
              <a:t>years. </a:t>
            </a:r>
            <a:endParaRPr lang="en-CA" dirty="0"/>
          </a:p>
          <a:p>
            <a:r>
              <a:rPr lang="en-CA" dirty="0"/>
              <a:t>Moving to a stabilized rate is expected to provide us with significantly better rates over the next 3-5 years than if we continue with one-year renewals. </a:t>
            </a:r>
            <a:endParaRPr lang="en-CA" dirty="0" smtClean="0"/>
          </a:p>
          <a:p>
            <a:r>
              <a:rPr lang="en-CA" dirty="0" smtClean="0"/>
              <a:t>Essentially, we’d </a:t>
            </a:r>
            <a:r>
              <a:rPr lang="en-CA" dirty="0"/>
              <a:t>pay more now to save more in the long term</a:t>
            </a:r>
            <a:r>
              <a:rPr lang="en-CA" dirty="0" smtClean="0"/>
              <a:t>.</a:t>
            </a:r>
          </a:p>
          <a:p>
            <a:r>
              <a:rPr lang="en-CA" dirty="0" smtClean="0"/>
              <a:t>Alternatively, we can renew for one year and cover only the rate increase required to keep our coverage the same.</a:t>
            </a:r>
            <a:endParaRPr lang="en-CA" dirty="0"/>
          </a:p>
          <a:p>
            <a:endParaRPr lang="en-CA" dirty="0"/>
          </a:p>
          <a:p>
            <a:pPr marL="0" indent="0">
              <a:buNone/>
            </a:pPr>
            <a:endParaRPr lang="en-CA" dirty="0"/>
          </a:p>
          <a:p>
            <a:endParaRPr lang="en-CA" dirty="0"/>
          </a:p>
          <a:p>
            <a:endParaRPr lang="en-CA" dirty="0">
              <a:solidFill>
                <a:srgbClr val="FF0000"/>
              </a:solidFill>
            </a:endParaRPr>
          </a:p>
        </p:txBody>
      </p:sp>
    </p:spTree>
    <p:extLst>
      <p:ext uri="{BB962C8B-B14F-4D97-AF65-F5344CB8AC3E}">
        <p14:creationId xmlns:p14="http://schemas.microsoft.com/office/powerpoint/2010/main" val="296730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Referendum Question 2</a:t>
            </a:r>
            <a:endParaRPr lang="en-CA" dirty="0"/>
          </a:p>
        </p:txBody>
      </p:sp>
      <p:sp>
        <p:nvSpPr>
          <p:cNvPr id="3" name="Content Placeholder 2"/>
          <p:cNvSpPr>
            <a:spLocks noGrp="1"/>
          </p:cNvSpPr>
          <p:nvPr>
            <p:ph idx="1"/>
          </p:nvPr>
        </p:nvSpPr>
        <p:spPr/>
        <p:txBody>
          <a:bodyPr/>
          <a:lstStyle/>
          <a:p>
            <a:r>
              <a:rPr lang="en-CA" b="1" dirty="0" smtClean="0"/>
              <a:t>Do you support:</a:t>
            </a:r>
          </a:p>
          <a:p>
            <a:r>
              <a:rPr lang="en-CA" dirty="0"/>
              <a:t>1. Increasing the GSS Health and Dental Fees by 15.3% to stabilize current coverage rates and fees for the next 3-5 years.</a:t>
            </a:r>
          </a:p>
          <a:p>
            <a:r>
              <a:rPr lang="en-CA" dirty="0"/>
              <a:t>2. Increasing the GSS Health and Dental Fees by 4.4% for 2024-25 and continue to vote annually on fee increases.</a:t>
            </a:r>
          </a:p>
        </p:txBody>
      </p:sp>
    </p:spTree>
    <p:extLst>
      <p:ext uri="{BB962C8B-B14F-4D97-AF65-F5344CB8AC3E}">
        <p14:creationId xmlns:p14="http://schemas.microsoft.com/office/powerpoint/2010/main" val="269349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Referendum Question </a:t>
            </a:r>
            <a:r>
              <a:rPr lang="en-US" dirty="0"/>
              <a:t>3</a:t>
            </a:r>
            <a:r>
              <a:rPr lang="en-US" dirty="0" smtClean="0"/>
              <a:t> Background</a:t>
            </a:r>
            <a:endParaRPr lang="en-CA" dirty="0"/>
          </a:p>
        </p:txBody>
      </p:sp>
      <p:sp>
        <p:nvSpPr>
          <p:cNvPr id="3" name="Content Placeholder 2"/>
          <p:cNvSpPr>
            <a:spLocks noGrp="1"/>
          </p:cNvSpPr>
          <p:nvPr>
            <p:ph idx="1"/>
          </p:nvPr>
        </p:nvSpPr>
        <p:spPr>
          <a:xfrm>
            <a:off x="1024128" y="2084832"/>
            <a:ext cx="9720071" cy="4023360"/>
          </a:xfrm>
        </p:spPr>
        <p:txBody>
          <a:bodyPr/>
          <a:lstStyle/>
          <a:p>
            <a:r>
              <a:rPr lang="en-CA" dirty="0" smtClean="0"/>
              <a:t>The second option to reduce summer referendum focuses on keeping </a:t>
            </a:r>
            <a:r>
              <a:rPr lang="en-CA" i="1" dirty="0" smtClean="0"/>
              <a:t>insurance coverage</a:t>
            </a:r>
            <a:r>
              <a:rPr lang="en-CA" dirty="0" smtClean="0"/>
              <a:t> stable by granting authority to the GSS to increase Extended Health and Dental fees by a max of BC CPI per year to maintain coverage.</a:t>
            </a:r>
          </a:p>
          <a:p>
            <a:r>
              <a:rPr lang="en-CA" dirty="0" smtClean="0"/>
              <a:t>This </a:t>
            </a:r>
            <a:r>
              <a:rPr lang="en-CA" dirty="0"/>
              <a:t>means that if the increased cost for maintaining your current coverage comes in at less than the rate of inflation, the GSS will increase your fees by the true cost of insurance in order to maintain your coverage rates. </a:t>
            </a:r>
            <a:endParaRPr lang="en-CA" dirty="0" smtClean="0"/>
          </a:p>
          <a:p>
            <a:r>
              <a:rPr lang="en-CA" dirty="0" smtClean="0"/>
              <a:t>If </a:t>
            </a:r>
            <a:r>
              <a:rPr lang="en-CA" dirty="0"/>
              <a:t>insurance costs rise faster than inflation, we hold a referendum to ask how members want us to proceed.</a:t>
            </a:r>
          </a:p>
          <a:p>
            <a:endParaRPr lang="en-CA" dirty="0"/>
          </a:p>
          <a:p>
            <a:pPr marL="0" indent="0">
              <a:buNone/>
            </a:pPr>
            <a:endParaRPr lang="en-CA" dirty="0"/>
          </a:p>
          <a:p>
            <a:endParaRPr lang="en-CA" dirty="0"/>
          </a:p>
          <a:p>
            <a:endParaRPr lang="en-CA" dirty="0">
              <a:solidFill>
                <a:srgbClr val="FF0000"/>
              </a:solidFill>
            </a:endParaRPr>
          </a:p>
        </p:txBody>
      </p:sp>
    </p:spTree>
    <p:extLst>
      <p:ext uri="{BB962C8B-B14F-4D97-AF65-F5344CB8AC3E}">
        <p14:creationId xmlns:p14="http://schemas.microsoft.com/office/powerpoint/2010/main" val="289179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Referendum Question </a:t>
            </a:r>
            <a:r>
              <a:rPr lang="en-CA" dirty="0"/>
              <a:t>3</a:t>
            </a:r>
          </a:p>
        </p:txBody>
      </p:sp>
      <p:sp>
        <p:nvSpPr>
          <p:cNvPr id="3" name="Content Placeholder 2"/>
          <p:cNvSpPr>
            <a:spLocks noGrp="1"/>
          </p:cNvSpPr>
          <p:nvPr>
            <p:ph idx="1"/>
          </p:nvPr>
        </p:nvSpPr>
        <p:spPr/>
        <p:txBody>
          <a:bodyPr/>
          <a:lstStyle/>
          <a:p>
            <a:r>
              <a:rPr lang="en-CA" dirty="0"/>
              <a:t>If Question 2B passes, </a:t>
            </a:r>
            <a:r>
              <a:rPr lang="en-CA" dirty="0" smtClean="0"/>
              <a:t>do </a:t>
            </a:r>
            <a:r>
              <a:rPr lang="en-CA" dirty="0"/>
              <a:t>you support the GSS having a mandate to increase GSS Extended Health and Dental fees by no more than BC CPI (inflation) each year in order to maintain insurance coverage? (Yes/No)</a:t>
            </a:r>
          </a:p>
        </p:txBody>
      </p:sp>
    </p:spTree>
    <p:extLst>
      <p:ext uri="{BB962C8B-B14F-4D97-AF65-F5344CB8AC3E}">
        <p14:creationId xmlns:p14="http://schemas.microsoft.com/office/powerpoint/2010/main" val="1295518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Common Concerns about the increase</a:t>
            </a:r>
            <a:endParaRPr lang="en-CA" dirty="0"/>
          </a:p>
        </p:txBody>
      </p:sp>
      <p:sp>
        <p:nvSpPr>
          <p:cNvPr id="3" name="Content Placeholder 2"/>
          <p:cNvSpPr>
            <a:spLocks noGrp="1"/>
          </p:cNvSpPr>
          <p:nvPr>
            <p:ph idx="1"/>
          </p:nvPr>
        </p:nvSpPr>
        <p:spPr>
          <a:xfrm>
            <a:off x="1024128" y="2285999"/>
            <a:ext cx="10162985" cy="4218039"/>
          </a:xfrm>
        </p:spPr>
        <p:txBody>
          <a:bodyPr>
            <a:normAutofit/>
          </a:bodyPr>
          <a:lstStyle/>
          <a:p>
            <a:r>
              <a:rPr lang="en-CA" dirty="0" smtClean="0"/>
              <a:t>When did fees last go up? </a:t>
            </a:r>
          </a:p>
          <a:p>
            <a:r>
              <a:rPr lang="en-CA" dirty="0" smtClean="0"/>
              <a:t>The </a:t>
            </a:r>
            <a:r>
              <a:rPr lang="en-CA" dirty="0"/>
              <a:t>GSS Extended Health and Dental fees have not increased since 2021. </a:t>
            </a:r>
            <a:r>
              <a:rPr lang="en-CA" dirty="0" smtClean="0"/>
              <a:t>This is an unusually long time in the industry to not increase fees.</a:t>
            </a:r>
          </a:p>
          <a:p>
            <a:endParaRPr lang="en-CA" dirty="0" smtClean="0"/>
          </a:p>
          <a:p>
            <a:r>
              <a:rPr lang="en-CA" dirty="0" smtClean="0"/>
              <a:t>Why didn’t you look at other providers? </a:t>
            </a:r>
          </a:p>
          <a:p>
            <a:r>
              <a:rPr lang="en-CA" dirty="0" smtClean="0"/>
              <a:t>We receive reduced costs for our loyalty to Pacific Blue Cross. We’ve also seen massive success in working with our insurance broker, Aon, who have negotiated the last two plan renewals with no cost increase. Right now, our partnerships are working well for us.</a:t>
            </a:r>
          </a:p>
          <a:p>
            <a:r>
              <a:rPr lang="en-CA" dirty="0" smtClean="0"/>
              <a:t>More importantly, the cost of taking our plan “to market” is about ~$20K, which Aon does not feel we can re-coup in savings on insurance costs.</a:t>
            </a:r>
            <a:endParaRPr lang="en-CA" dirty="0"/>
          </a:p>
        </p:txBody>
      </p:sp>
    </p:spTree>
    <p:extLst>
      <p:ext uri="{BB962C8B-B14F-4D97-AF65-F5344CB8AC3E}">
        <p14:creationId xmlns:p14="http://schemas.microsoft.com/office/powerpoint/2010/main" val="210677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Factors affecting plan costs</a:t>
            </a:r>
            <a:endParaRPr lang="en-CA" dirty="0"/>
          </a:p>
        </p:txBody>
      </p:sp>
      <p:sp>
        <p:nvSpPr>
          <p:cNvPr id="7" name="Content Placeholder 6"/>
          <p:cNvSpPr>
            <a:spLocks noGrp="1"/>
          </p:cNvSpPr>
          <p:nvPr>
            <p:ph idx="1"/>
          </p:nvPr>
        </p:nvSpPr>
        <p:spPr>
          <a:xfrm>
            <a:off x="1136481" y="2169391"/>
            <a:ext cx="9759789" cy="4087586"/>
          </a:xfrm>
        </p:spPr>
        <p:txBody>
          <a:bodyPr/>
          <a:lstStyle/>
          <a:p>
            <a:r>
              <a:rPr lang="en-CA" dirty="0" smtClean="0"/>
              <a:t>Plan usage in the past year</a:t>
            </a:r>
          </a:p>
          <a:p>
            <a:r>
              <a:rPr lang="en-CA" dirty="0" smtClean="0"/>
              <a:t>General trends in health insurance costs</a:t>
            </a:r>
          </a:p>
          <a:p>
            <a:r>
              <a:rPr lang="en-CA" dirty="0" smtClean="0"/>
              <a:t>Actuarial assessment of risk</a:t>
            </a:r>
          </a:p>
          <a:p>
            <a:r>
              <a:rPr lang="en-US" dirty="0" smtClean="0"/>
              <a:t>Projected administrative costs for the insurer (standard percentage of fees)</a:t>
            </a:r>
            <a:endParaRPr lang="en-CA" dirty="0" smtClean="0"/>
          </a:p>
          <a:p>
            <a:endParaRPr lang="en-CA" dirty="0"/>
          </a:p>
        </p:txBody>
      </p:sp>
    </p:spTree>
    <p:extLst>
      <p:ext uri="{BB962C8B-B14F-4D97-AF65-F5344CB8AC3E}">
        <p14:creationId xmlns:p14="http://schemas.microsoft.com/office/powerpoint/2010/main" val="1351699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 feel strongly about this. What can I do?</a:t>
            </a:r>
            <a:endParaRPr lang="en-CA" dirty="0"/>
          </a:p>
        </p:txBody>
      </p:sp>
      <p:sp>
        <p:nvSpPr>
          <p:cNvPr id="7" name="Content Placeholder 6"/>
          <p:cNvSpPr>
            <a:spLocks noGrp="1"/>
          </p:cNvSpPr>
          <p:nvPr>
            <p:ph idx="1"/>
          </p:nvPr>
        </p:nvSpPr>
        <p:spPr>
          <a:xfrm>
            <a:off x="1136481" y="2169391"/>
            <a:ext cx="9759789" cy="4087586"/>
          </a:xfrm>
        </p:spPr>
        <p:txBody>
          <a:bodyPr/>
          <a:lstStyle/>
          <a:p>
            <a:r>
              <a:rPr lang="en-CA" dirty="0"/>
              <a:t>Get out the vote! </a:t>
            </a:r>
            <a:endParaRPr lang="en-CA" dirty="0" smtClean="0"/>
          </a:p>
          <a:p>
            <a:r>
              <a:rPr lang="en-CA" dirty="0" smtClean="0"/>
              <a:t>Encourage </a:t>
            </a:r>
            <a:r>
              <a:rPr lang="en-CA" dirty="0"/>
              <a:t>as many of your graduate student colleagues to vote on Simply Voting between June 5 at 9:00am and June 7 at 4:30pm PST. </a:t>
            </a:r>
            <a:endParaRPr lang="en-CA" dirty="0" smtClean="0"/>
          </a:p>
          <a:p>
            <a:r>
              <a:rPr lang="en-CA" dirty="0" smtClean="0"/>
              <a:t>Unfortunately, the deadline to register to campaign has passed. But you do NOT have to register to campaign to share information about the referendum. </a:t>
            </a:r>
            <a:endParaRPr lang="en-CA" dirty="0"/>
          </a:p>
          <a:p>
            <a:endParaRPr lang="en-CA" dirty="0"/>
          </a:p>
        </p:txBody>
      </p:sp>
    </p:spTree>
    <p:extLst>
      <p:ext uri="{BB962C8B-B14F-4D97-AF65-F5344CB8AC3E}">
        <p14:creationId xmlns:p14="http://schemas.microsoft.com/office/powerpoint/2010/main" val="2595169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comes next?</a:t>
            </a:r>
            <a:endParaRPr lang="en-CA" dirty="0"/>
          </a:p>
        </p:txBody>
      </p:sp>
      <p:sp>
        <p:nvSpPr>
          <p:cNvPr id="7" name="Content Placeholder 6"/>
          <p:cNvSpPr>
            <a:spLocks noGrp="1"/>
          </p:cNvSpPr>
          <p:nvPr>
            <p:ph idx="1"/>
          </p:nvPr>
        </p:nvSpPr>
        <p:spPr>
          <a:xfrm>
            <a:off x="1136481" y="2169391"/>
            <a:ext cx="9759789" cy="4087586"/>
          </a:xfrm>
        </p:spPr>
        <p:txBody>
          <a:bodyPr/>
          <a:lstStyle/>
          <a:p>
            <a:r>
              <a:rPr lang="en-CA" dirty="0"/>
              <a:t>Regardless of the outcome of this referendum, the reality is that healthcare </a:t>
            </a:r>
            <a:r>
              <a:rPr lang="en-CA" dirty="0" smtClean="0"/>
              <a:t>costs </a:t>
            </a:r>
            <a:r>
              <a:rPr lang="en-CA" dirty="0"/>
              <a:t>are increasing. </a:t>
            </a:r>
            <a:endParaRPr lang="en-CA" dirty="0" smtClean="0"/>
          </a:p>
          <a:p>
            <a:r>
              <a:rPr lang="en-CA" dirty="0" smtClean="0"/>
              <a:t>We strongly </a:t>
            </a:r>
            <a:r>
              <a:rPr lang="en-CA" dirty="0"/>
              <a:t>encourage all eligible members to enrol in </a:t>
            </a:r>
            <a:r>
              <a:rPr lang="en-CA" u="sng" dirty="0" smtClean="0">
                <a:hlinkClick r:id="rId2"/>
              </a:rPr>
              <a:t>Fair Pharmacare</a:t>
            </a:r>
            <a:r>
              <a:rPr lang="en-CA" dirty="0" smtClean="0"/>
              <a:t> </a:t>
            </a:r>
            <a:r>
              <a:rPr lang="en-CA" dirty="0"/>
              <a:t>and </a:t>
            </a:r>
            <a:r>
              <a:rPr lang="en-CA" u="sng" dirty="0">
                <a:hlinkClick r:id="rId3"/>
              </a:rPr>
              <a:t>BC MSP </a:t>
            </a:r>
            <a:r>
              <a:rPr lang="en-CA" u="sng" dirty="0" smtClean="0">
                <a:hlinkClick r:id="rId3"/>
              </a:rPr>
              <a:t>Supplementary </a:t>
            </a:r>
            <a:r>
              <a:rPr lang="en-CA" u="sng" dirty="0">
                <a:hlinkClick r:id="rId3"/>
              </a:rPr>
              <a:t>Benefits</a:t>
            </a:r>
            <a:r>
              <a:rPr lang="en-CA" dirty="0"/>
              <a:t>, which are the two major low-income healthcare cost assistance programs in BC. </a:t>
            </a:r>
          </a:p>
          <a:p>
            <a:r>
              <a:rPr lang="en-CA" dirty="0" smtClean="0"/>
              <a:t>Fair Pharmacare helps pay for many prescription drugs, medical devices and supplies. The amount of support an individual can receive is tied to income.</a:t>
            </a:r>
          </a:p>
          <a:p>
            <a:r>
              <a:rPr lang="en-CA" dirty="0" smtClean="0"/>
              <a:t>BC MSP Supplementary Benefits covers partial costs for acupuncture, chiropractic, massage therapy, naturopathy, physical therapy (physio), and non-surgical podiatry.</a:t>
            </a:r>
          </a:p>
          <a:p>
            <a:r>
              <a:rPr lang="en-CA" dirty="0" smtClean="0"/>
              <a:t>You can apply for both with the BC Application for Health and Drug Coverage.</a:t>
            </a:r>
            <a:endParaRPr lang="en-CA" dirty="0"/>
          </a:p>
        </p:txBody>
      </p:sp>
    </p:spTree>
    <p:extLst>
      <p:ext uri="{BB962C8B-B14F-4D97-AF65-F5344CB8AC3E}">
        <p14:creationId xmlns:p14="http://schemas.microsoft.com/office/powerpoint/2010/main" val="379949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Any Questions?</a:t>
            </a:r>
            <a:endParaRPr lang="en-CA" dirty="0"/>
          </a:p>
        </p:txBody>
      </p:sp>
      <p:sp>
        <p:nvSpPr>
          <p:cNvPr id="5" name="Subtitle 4"/>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422901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Common Concerns about the increase</a:t>
            </a:r>
            <a:endParaRPr lang="en-CA" dirty="0"/>
          </a:p>
        </p:txBody>
      </p:sp>
      <p:sp>
        <p:nvSpPr>
          <p:cNvPr id="3" name="Content Placeholder 2"/>
          <p:cNvSpPr>
            <a:spLocks noGrp="1"/>
          </p:cNvSpPr>
          <p:nvPr>
            <p:ph idx="1"/>
          </p:nvPr>
        </p:nvSpPr>
        <p:spPr>
          <a:xfrm>
            <a:off x="1024128" y="2285999"/>
            <a:ext cx="10162985" cy="4218039"/>
          </a:xfrm>
        </p:spPr>
        <p:txBody>
          <a:bodyPr>
            <a:normAutofit/>
          </a:bodyPr>
          <a:lstStyle/>
          <a:p>
            <a:r>
              <a:rPr lang="en-CA" dirty="0" smtClean="0"/>
              <a:t>Why is it more expensive than UVSS/other </a:t>
            </a:r>
            <a:r>
              <a:rPr lang="en-CA" dirty="0" err="1" smtClean="0"/>
              <a:t>GSSes</a:t>
            </a:r>
            <a:r>
              <a:rPr lang="en-CA" dirty="0" smtClean="0"/>
              <a:t>? </a:t>
            </a:r>
          </a:p>
          <a:p>
            <a:r>
              <a:rPr lang="en-CA" dirty="0" smtClean="0"/>
              <a:t>1. We </a:t>
            </a:r>
            <a:r>
              <a:rPr lang="en-CA" dirty="0"/>
              <a:t>are also substantially smaller than UVSS or other </a:t>
            </a:r>
            <a:r>
              <a:rPr lang="en-CA" dirty="0" err="1"/>
              <a:t>GSSes</a:t>
            </a:r>
            <a:r>
              <a:rPr lang="en-CA" dirty="0"/>
              <a:t>, so we receive a smaller group discount rate. </a:t>
            </a:r>
            <a:endParaRPr lang="en-CA" dirty="0" smtClean="0"/>
          </a:p>
          <a:p>
            <a:r>
              <a:rPr lang="en-CA" dirty="0" smtClean="0"/>
              <a:t>2. The </a:t>
            </a:r>
            <a:r>
              <a:rPr lang="en-CA" dirty="0"/>
              <a:t>demographic of graduate students using this plan has different health and dental needs than undergraduate students (</a:t>
            </a:r>
            <a:r>
              <a:rPr lang="en-CA" dirty="0" err="1"/>
              <a:t>ie</a:t>
            </a:r>
            <a:r>
              <a:rPr lang="en-CA" dirty="0"/>
              <a:t> they are more likely to have more health care </a:t>
            </a:r>
            <a:r>
              <a:rPr lang="en-CA" dirty="0" smtClean="0"/>
              <a:t>costs due to long-term health conditions, age, changing life stages, etc.) </a:t>
            </a:r>
            <a:endParaRPr lang="en-CA" dirty="0"/>
          </a:p>
          <a:p>
            <a:pPr marL="0" indent="0">
              <a:buNone/>
            </a:pPr>
            <a:r>
              <a:rPr lang="en-CA" dirty="0" smtClean="0"/>
              <a:t>3. Our plan also offers more flexibility of when people can opt in or out, which saves members money on the one hand, but increases the cost of the plan. </a:t>
            </a:r>
            <a:endParaRPr lang="en-CA" dirty="0"/>
          </a:p>
        </p:txBody>
      </p:sp>
    </p:spTree>
    <p:extLst>
      <p:ext uri="{BB962C8B-B14F-4D97-AF65-F5344CB8AC3E}">
        <p14:creationId xmlns:p14="http://schemas.microsoft.com/office/powerpoint/2010/main" val="1051397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Welcome!</a:t>
            </a:r>
            <a:endParaRPr lang="en-CA" dirty="0"/>
          </a:p>
        </p:txBody>
      </p:sp>
      <p:sp>
        <p:nvSpPr>
          <p:cNvPr id="8" name="Content Placeholder 7"/>
          <p:cNvSpPr>
            <a:spLocks noGrp="1"/>
          </p:cNvSpPr>
          <p:nvPr>
            <p:ph idx="1"/>
          </p:nvPr>
        </p:nvSpPr>
        <p:spPr>
          <a:xfrm>
            <a:off x="1024128" y="2286000"/>
            <a:ext cx="10317382" cy="4023360"/>
          </a:xfrm>
        </p:spPr>
        <p:txBody>
          <a:bodyPr/>
          <a:lstStyle/>
          <a:p>
            <a:r>
              <a:rPr lang="en-US" dirty="0" smtClean="0"/>
              <a:t>Kyla Turner, Executive </a:t>
            </a:r>
            <a:r>
              <a:rPr lang="en-US" dirty="0"/>
              <a:t>Director</a:t>
            </a:r>
          </a:p>
          <a:p>
            <a:r>
              <a:rPr lang="en-CA" dirty="0" smtClean="0"/>
              <a:t>Abby Fleck</a:t>
            </a:r>
            <a:r>
              <a:rPr lang="en-US" dirty="0" smtClean="0"/>
              <a:t>, Health and Dental Plans Coordinator</a:t>
            </a:r>
          </a:p>
          <a:p>
            <a:r>
              <a:rPr lang="en-US" dirty="0" smtClean="0"/>
              <a:t>Sam </a:t>
            </a:r>
            <a:r>
              <a:rPr lang="en-US" dirty="0" smtClean="0"/>
              <a:t>Fielder, Director of Finance </a:t>
            </a:r>
            <a:r>
              <a:rPr lang="en-US" dirty="0" smtClean="0"/>
              <a:t>(Board representative on the insurance negotiation team)</a:t>
            </a:r>
            <a:endParaRPr lang="en-US" dirty="0" smtClean="0"/>
          </a:p>
        </p:txBody>
      </p:sp>
    </p:spTree>
    <p:extLst>
      <p:ext uri="{BB962C8B-B14F-4D97-AF65-F5344CB8AC3E}">
        <p14:creationId xmlns:p14="http://schemas.microsoft.com/office/powerpoint/2010/main" val="2724856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Agenda</a:t>
            </a:r>
            <a:endParaRPr lang="en-CA" dirty="0"/>
          </a:p>
        </p:txBody>
      </p:sp>
      <p:sp>
        <p:nvSpPr>
          <p:cNvPr id="10" name="Content Placeholder 9"/>
          <p:cNvSpPr>
            <a:spLocks noGrp="1"/>
          </p:cNvSpPr>
          <p:nvPr>
            <p:ph idx="1"/>
          </p:nvPr>
        </p:nvSpPr>
        <p:spPr>
          <a:xfrm>
            <a:off x="1024128" y="2286000"/>
            <a:ext cx="10905935" cy="4023360"/>
          </a:xfrm>
        </p:spPr>
        <p:txBody>
          <a:bodyPr>
            <a:normAutofit/>
          </a:bodyPr>
          <a:lstStyle/>
          <a:p>
            <a:r>
              <a:rPr lang="en-US" dirty="0" smtClean="0"/>
              <a:t>1. Who is affected by the referendum changes? </a:t>
            </a:r>
          </a:p>
          <a:p>
            <a:r>
              <a:rPr lang="en-US" dirty="0" smtClean="0"/>
              <a:t>2. Why is the GSS hosting the 2024-25 Health and Dental referendum?</a:t>
            </a:r>
            <a:endParaRPr lang="en-US" dirty="0" smtClean="0">
              <a:solidFill>
                <a:srgbClr val="FF0000"/>
              </a:solidFill>
            </a:endParaRPr>
          </a:p>
          <a:p>
            <a:r>
              <a:rPr lang="en-US" dirty="0"/>
              <a:t>3</a:t>
            </a:r>
            <a:r>
              <a:rPr lang="en-US" dirty="0" smtClean="0"/>
              <a:t>. What are the referendum questions and options for 2024-25 coverage and rates </a:t>
            </a:r>
            <a:endParaRPr lang="en-US" dirty="0"/>
          </a:p>
          <a:p>
            <a:r>
              <a:rPr lang="en-US" dirty="0"/>
              <a:t>4</a:t>
            </a:r>
            <a:r>
              <a:rPr lang="en-US" dirty="0" smtClean="0"/>
              <a:t>. Review the coverage increase amounts and costs</a:t>
            </a:r>
          </a:p>
          <a:p>
            <a:r>
              <a:rPr lang="en-US" dirty="0" smtClean="0"/>
              <a:t>5. Review options for stabilize fees or coverage to reduce summer referenda</a:t>
            </a:r>
          </a:p>
          <a:p>
            <a:r>
              <a:rPr lang="en-US" dirty="0"/>
              <a:t>6</a:t>
            </a:r>
            <a:r>
              <a:rPr lang="en-US" dirty="0" smtClean="0"/>
              <a:t>. Q&amp;A! </a:t>
            </a:r>
            <a:endParaRPr lang="en-CA" dirty="0"/>
          </a:p>
        </p:txBody>
      </p:sp>
    </p:spTree>
    <p:extLst>
      <p:ext uri="{BB962C8B-B14F-4D97-AF65-F5344CB8AC3E}">
        <p14:creationId xmlns:p14="http://schemas.microsoft.com/office/powerpoint/2010/main" val="158589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Who is Affected by the referendum</a:t>
            </a:r>
            <a:endParaRPr lang="en-CA" dirty="0"/>
          </a:p>
        </p:txBody>
      </p:sp>
      <p:sp>
        <p:nvSpPr>
          <p:cNvPr id="10" name="Content Placeholder 9"/>
          <p:cNvSpPr>
            <a:spLocks noGrp="1"/>
          </p:cNvSpPr>
          <p:nvPr>
            <p:ph idx="1"/>
          </p:nvPr>
        </p:nvSpPr>
        <p:spPr>
          <a:xfrm>
            <a:off x="1024128" y="2286000"/>
            <a:ext cx="10199395" cy="4023360"/>
          </a:xfrm>
        </p:spPr>
        <p:txBody>
          <a:bodyPr>
            <a:normAutofit lnSpcReduction="10000"/>
          </a:bodyPr>
          <a:lstStyle/>
          <a:p>
            <a:r>
              <a:rPr lang="en-US" b="1" dirty="0" smtClean="0"/>
              <a:t>All currently registered graduate students </a:t>
            </a:r>
            <a:r>
              <a:rPr lang="en-US" dirty="0" smtClean="0"/>
              <a:t>… are eligible to vote in the referendum</a:t>
            </a:r>
          </a:p>
          <a:p>
            <a:endParaRPr lang="en-US" dirty="0" smtClean="0"/>
          </a:p>
          <a:p>
            <a:r>
              <a:rPr lang="en-US" b="1" dirty="0" smtClean="0"/>
              <a:t>All full time, on-campus graduate students enrolled in the Fall 2024 term </a:t>
            </a:r>
            <a:r>
              <a:rPr lang="en-US" dirty="0" smtClean="0"/>
              <a:t>… will be in the plan affected by the choice made in the referendum.</a:t>
            </a:r>
          </a:p>
          <a:p>
            <a:endParaRPr lang="en-US" b="1" dirty="0" smtClean="0"/>
          </a:p>
          <a:p>
            <a:r>
              <a:rPr lang="en-US" b="1" dirty="0" smtClean="0"/>
              <a:t>All distance, co-op, and part time graduate students enrolled in Fall 2024 term</a:t>
            </a:r>
            <a:r>
              <a:rPr lang="en-US" dirty="0" smtClean="0"/>
              <a:t>… will be affected by the choices made in the referendum if they opt in to GSS insurance</a:t>
            </a:r>
          </a:p>
          <a:p>
            <a:endParaRPr lang="en-US" dirty="0"/>
          </a:p>
          <a:p>
            <a:r>
              <a:rPr lang="en-US" b="1" dirty="0" smtClean="0"/>
              <a:t>All family members opted in to the plan in September 2024 </a:t>
            </a:r>
            <a:r>
              <a:rPr lang="en-US" dirty="0" smtClean="0"/>
              <a:t>… will be affected by the choices made in the referendum.</a:t>
            </a:r>
          </a:p>
          <a:p>
            <a:endParaRPr lang="en-CA" dirty="0"/>
          </a:p>
        </p:txBody>
      </p:sp>
    </p:spTree>
    <p:extLst>
      <p:ext uri="{BB962C8B-B14F-4D97-AF65-F5344CB8AC3E}">
        <p14:creationId xmlns:p14="http://schemas.microsoft.com/office/powerpoint/2010/main" val="151974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are we having a referendum</a:t>
            </a:r>
            <a:endParaRPr lang="en-CA" sz="1200" dirty="0"/>
          </a:p>
        </p:txBody>
      </p:sp>
      <p:sp>
        <p:nvSpPr>
          <p:cNvPr id="3" name="Content Placeholder 2"/>
          <p:cNvSpPr>
            <a:spLocks noGrp="1"/>
          </p:cNvSpPr>
          <p:nvPr>
            <p:ph idx="1"/>
          </p:nvPr>
        </p:nvSpPr>
        <p:spPr>
          <a:xfrm>
            <a:off x="773406" y="2084832"/>
            <a:ext cx="11276026" cy="4291781"/>
          </a:xfrm>
        </p:spPr>
        <p:txBody>
          <a:bodyPr>
            <a:noAutofit/>
          </a:bodyPr>
          <a:lstStyle/>
          <a:p>
            <a:r>
              <a:rPr lang="en-CA" sz="1900" dirty="0" smtClean="0"/>
              <a:t>Short answer? The cost of insurance is going up, and we need to know how our members want us to respond. </a:t>
            </a:r>
          </a:p>
          <a:p>
            <a:r>
              <a:rPr lang="en-CA" sz="1900" dirty="0"/>
              <a:t>Do we focus on </a:t>
            </a:r>
            <a:r>
              <a:rPr lang="en-CA" sz="1900" dirty="0" smtClean="0"/>
              <a:t>consulting annually with members through referenda? OR</a:t>
            </a:r>
            <a:endParaRPr lang="en-CA" sz="1900" dirty="0"/>
          </a:p>
          <a:p>
            <a:r>
              <a:rPr lang="en-CA" sz="1900" dirty="0"/>
              <a:t>Do we focus on keeping </a:t>
            </a:r>
            <a:r>
              <a:rPr lang="en-CA" sz="1900" dirty="0" smtClean="0"/>
              <a:t>costs stable over time?</a:t>
            </a:r>
          </a:p>
          <a:p>
            <a:r>
              <a:rPr lang="en-CA" sz="1900" dirty="0" smtClean="0"/>
              <a:t>Also, our insurance currently does not cover everything members want. Adding coverage means increasing costs. </a:t>
            </a:r>
          </a:p>
          <a:p>
            <a:endParaRPr lang="en-CA" sz="1900" dirty="0" smtClean="0"/>
          </a:p>
          <a:p>
            <a:r>
              <a:rPr lang="en-CA" sz="1900" dirty="0" smtClean="0"/>
              <a:t>Long answer:</a:t>
            </a:r>
          </a:p>
          <a:p>
            <a:r>
              <a:rPr lang="en-CA" sz="1900" dirty="0" smtClean="0"/>
              <a:t>- Insurance is going up across the board and expected to rise each year</a:t>
            </a:r>
          </a:p>
          <a:p>
            <a:r>
              <a:rPr lang="en-CA" sz="1900" dirty="0" smtClean="0"/>
              <a:t>- The GSS Extended Health and Dental fees have not increased since 2021</a:t>
            </a:r>
          </a:p>
          <a:p>
            <a:r>
              <a:rPr lang="en-CA" sz="1900" dirty="0" smtClean="0"/>
              <a:t>- Our plan is lagging behind other student plans for dental, vision, physio, and gender affirming care coverage</a:t>
            </a:r>
          </a:p>
          <a:p>
            <a:r>
              <a:rPr lang="en-CA" sz="1900" dirty="0" smtClean="0"/>
              <a:t>- The GSS is still committed to finding the best rates for our members as possible!</a:t>
            </a:r>
            <a:endParaRPr lang="en-CA" sz="1900" dirty="0"/>
          </a:p>
        </p:txBody>
      </p:sp>
    </p:spTree>
    <p:extLst>
      <p:ext uri="{BB962C8B-B14F-4D97-AF65-F5344CB8AC3E}">
        <p14:creationId xmlns:p14="http://schemas.microsoft.com/office/powerpoint/2010/main" val="2870755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Referendum Question 1</a:t>
            </a:r>
            <a:r>
              <a:rPr lang="en-US" dirty="0" smtClean="0"/>
              <a:t> </a:t>
            </a:r>
            <a:r>
              <a:rPr lang="en-US" dirty="0"/>
              <a:t>Background</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In </a:t>
            </a:r>
            <a:r>
              <a:rPr lang="en-CA" dirty="0"/>
              <a:t>the last three years, we’ve been able to add in improved vaccine coverage and remove the requirement to get a referral from a doctor to access paramedical services like massage therapy and physiotherapy, while keeping fees stable for students. </a:t>
            </a:r>
            <a:endParaRPr lang="en-CA" dirty="0" smtClean="0"/>
          </a:p>
          <a:p>
            <a:r>
              <a:rPr lang="en-CA" dirty="0" smtClean="0"/>
              <a:t>However</a:t>
            </a:r>
            <a:r>
              <a:rPr lang="en-CA" dirty="0"/>
              <a:t>, we have not been able to add in other coverage increases that our members want and need. </a:t>
            </a:r>
            <a:endParaRPr lang="en-CA" dirty="0" smtClean="0"/>
          </a:p>
          <a:p>
            <a:r>
              <a:rPr lang="en-CA" dirty="0" smtClean="0"/>
              <a:t>Now</a:t>
            </a:r>
            <a:r>
              <a:rPr lang="en-CA" dirty="0"/>
              <a:t>, we’d like to add in high-demand items to our insurance plan we’ve heard repeatedly matter most to you. These include: </a:t>
            </a:r>
            <a:endParaRPr lang="en-CA" dirty="0" smtClean="0"/>
          </a:p>
          <a:p>
            <a:pPr lvl="0"/>
            <a:r>
              <a:rPr lang="en-CA" dirty="0" smtClean="0"/>
              <a:t>- Gender </a:t>
            </a:r>
            <a:r>
              <a:rPr lang="en-CA" dirty="0"/>
              <a:t>affirming care </a:t>
            </a:r>
          </a:p>
          <a:p>
            <a:pPr lvl="0"/>
            <a:r>
              <a:rPr lang="en-CA" dirty="0" smtClean="0"/>
              <a:t>- Eye </a:t>
            </a:r>
            <a:r>
              <a:rPr lang="en-CA" dirty="0"/>
              <a:t>exam coverage </a:t>
            </a:r>
            <a:endParaRPr lang="en-CA" dirty="0" smtClean="0"/>
          </a:p>
          <a:p>
            <a:pPr lvl="0"/>
            <a:r>
              <a:rPr lang="en-CA" dirty="0" smtClean="0"/>
              <a:t>- Dental exam coverage</a:t>
            </a:r>
            <a:endParaRPr lang="en-CA" dirty="0"/>
          </a:p>
          <a:p>
            <a:pPr lvl="0"/>
            <a:r>
              <a:rPr lang="en-CA" dirty="0" smtClean="0"/>
              <a:t>- Physiotherapy coverage</a:t>
            </a:r>
            <a:endParaRPr lang="en-CA" dirty="0"/>
          </a:p>
          <a:p>
            <a:endParaRPr lang="en-CA" dirty="0"/>
          </a:p>
        </p:txBody>
      </p:sp>
    </p:spTree>
    <p:extLst>
      <p:ext uri="{BB962C8B-B14F-4D97-AF65-F5344CB8AC3E}">
        <p14:creationId xmlns:p14="http://schemas.microsoft.com/office/powerpoint/2010/main" val="232137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Referendum Question 1</a:t>
            </a:r>
          </a:p>
        </p:txBody>
      </p:sp>
      <p:sp>
        <p:nvSpPr>
          <p:cNvPr id="3" name="Content Placeholder 2"/>
          <p:cNvSpPr>
            <a:spLocks noGrp="1"/>
          </p:cNvSpPr>
          <p:nvPr>
            <p:ph idx="1"/>
          </p:nvPr>
        </p:nvSpPr>
        <p:spPr/>
        <p:txBody>
          <a:bodyPr/>
          <a:lstStyle/>
          <a:p>
            <a:r>
              <a:rPr lang="en-CA" dirty="0" smtClean="0"/>
              <a:t>1. Do </a:t>
            </a:r>
            <a:r>
              <a:rPr lang="en-CA" dirty="0"/>
              <a:t>you support the following increases to the GSS Extended Health and Dental Plan (Check All That Apply)</a:t>
            </a:r>
          </a:p>
          <a:p>
            <a:r>
              <a:rPr lang="en-CA" dirty="0"/>
              <a:t>A. An increase to the Extended Health Fees of 2.0% to include gender affirming care</a:t>
            </a:r>
          </a:p>
          <a:p>
            <a:r>
              <a:rPr lang="en-CA" dirty="0"/>
              <a:t>B. An increase to the Extended Health Fees of 2.45% to include improved coverage for vision exams</a:t>
            </a:r>
          </a:p>
          <a:p>
            <a:r>
              <a:rPr lang="en-CA" dirty="0"/>
              <a:t>C. An increase to the Extended Health Fees of 7.85% to include improved coverage for physiotherapy</a:t>
            </a:r>
          </a:p>
          <a:p>
            <a:r>
              <a:rPr lang="en-CA" dirty="0"/>
              <a:t>D. An increase to the Dental Fees of 5.2% to include improved frequency of dental </a:t>
            </a:r>
            <a:r>
              <a:rPr lang="en-CA" dirty="0" smtClean="0"/>
              <a:t>exams</a:t>
            </a:r>
          </a:p>
          <a:p>
            <a:endParaRPr lang="en-CA" dirty="0"/>
          </a:p>
          <a:p>
            <a:endParaRPr lang="en-CA" dirty="0" smtClean="0"/>
          </a:p>
        </p:txBody>
      </p:sp>
    </p:spTree>
    <p:extLst>
      <p:ext uri="{BB962C8B-B14F-4D97-AF65-F5344CB8AC3E}">
        <p14:creationId xmlns:p14="http://schemas.microsoft.com/office/powerpoint/2010/main" val="311120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Prospective 2024/25 Coverage Rates</a:t>
            </a:r>
            <a:endParaRPr lang="en-CA" dirty="0"/>
          </a:p>
        </p:txBody>
      </p:sp>
      <p:sp>
        <p:nvSpPr>
          <p:cNvPr id="3" name="Text Placeholder 2"/>
          <p:cNvSpPr>
            <a:spLocks noGrp="1"/>
          </p:cNvSpPr>
          <p:nvPr>
            <p:ph type="body" idx="1"/>
          </p:nvPr>
        </p:nvSpPr>
        <p:spPr/>
        <p:txBody>
          <a:bodyPr/>
          <a:lstStyle/>
          <a:p>
            <a:r>
              <a:rPr lang="en-CA" dirty="0" smtClean="0"/>
              <a:t>Current Coverage Rates</a:t>
            </a:r>
            <a:endParaRPr lang="en-CA" dirty="0"/>
          </a:p>
        </p:txBody>
      </p:sp>
      <p:sp>
        <p:nvSpPr>
          <p:cNvPr id="4" name="Content Placeholder 3"/>
          <p:cNvSpPr>
            <a:spLocks noGrp="1"/>
          </p:cNvSpPr>
          <p:nvPr>
            <p:ph sz="half" idx="2"/>
          </p:nvPr>
        </p:nvSpPr>
        <p:spPr/>
        <p:txBody>
          <a:bodyPr/>
          <a:lstStyle/>
          <a:p>
            <a:r>
              <a:rPr lang="en-CA" dirty="0" smtClean="0"/>
              <a:t>9 month dental recall rate</a:t>
            </a:r>
          </a:p>
          <a:p>
            <a:r>
              <a:rPr lang="en-CA" dirty="0" smtClean="0"/>
              <a:t>$75/24 months for eye exams</a:t>
            </a:r>
          </a:p>
          <a:p>
            <a:r>
              <a:rPr lang="en-CA" dirty="0" smtClean="0"/>
              <a:t>$250/year physiotherapy</a:t>
            </a:r>
          </a:p>
          <a:p>
            <a:endParaRPr lang="en-CA" dirty="0"/>
          </a:p>
          <a:p>
            <a:endParaRPr lang="en-CA" dirty="0"/>
          </a:p>
        </p:txBody>
      </p:sp>
      <p:sp>
        <p:nvSpPr>
          <p:cNvPr id="5" name="Text Placeholder 4"/>
          <p:cNvSpPr>
            <a:spLocks noGrp="1"/>
          </p:cNvSpPr>
          <p:nvPr>
            <p:ph type="body" sz="quarter" idx="3"/>
          </p:nvPr>
        </p:nvSpPr>
        <p:spPr/>
        <p:txBody>
          <a:bodyPr/>
          <a:lstStyle/>
          <a:p>
            <a:r>
              <a:rPr lang="en-CA" dirty="0" smtClean="0"/>
              <a:t>Potential Coverage Increase</a:t>
            </a:r>
            <a:endParaRPr lang="en-CA" dirty="0"/>
          </a:p>
        </p:txBody>
      </p:sp>
      <p:sp>
        <p:nvSpPr>
          <p:cNvPr id="6" name="Content Placeholder 5"/>
          <p:cNvSpPr>
            <a:spLocks noGrp="1"/>
          </p:cNvSpPr>
          <p:nvPr>
            <p:ph sz="quarter" idx="4"/>
          </p:nvPr>
        </p:nvSpPr>
        <p:spPr/>
        <p:txBody>
          <a:bodyPr/>
          <a:lstStyle/>
          <a:p>
            <a:r>
              <a:rPr lang="en-CA" dirty="0" smtClean="0"/>
              <a:t>6 </a:t>
            </a:r>
            <a:r>
              <a:rPr lang="en-CA" dirty="0"/>
              <a:t>month dental recall rate</a:t>
            </a:r>
          </a:p>
          <a:p>
            <a:r>
              <a:rPr lang="en-CA" dirty="0" smtClean="0"/>
              <a:t>$100/24 </a:t>
            </a:r>
            <a:r>
              <a:rPr lang="en-CA" dirty="0"/>
              <a:t>months for eye exams</a:t>
            </a:r>
          </a:p>
          <a:p>
            <a:r>
              <a:rPr lang="en-CA" dirty="0" smtClean="0"/>
              <a:t>$500/year physiotherapy</a:t>
            </a:r>
          </a:p>
          <a:p>
            <a:r>
              <a:rPr lang="en-CA" dirty="0" smtClean="0"/>
              <a:t>Gender affirming care</a:t>
            </a:r>
            <a:endParaRPr lang="en-CA" dirty="0"/>
          </a:p>
        </p:txBody>
      </p:sp>
    </p:spTree>
    <p:extLst>
      <p:ext uri="{BB962C8B-B14F-4D97-AF65-F5344CB8AC3E}">
        <p14:creationId xmlns:p14="http://schemas.microsoft.com/office/powerpoint/2010/main" val="228958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Prospective 2024/25 Coverage Rates</a:t>
            </a:r>
            <a:endParaRPr lang="en-CA" dirty="0"/>
          </a:p>
        </p:txBody>
      </p:sp>
      <p:sp>
        <p:nvSpPr>
          <p:cNvPr id="3" name="Text Placeholder 2"/>
          <p:cNvSpPr>
            <a:spLocks noGrp="1"/>
          </p:cNvSpPr>
          <p:nvPr>
            <p:ph type="body" idx="1"/>
          </p:nvPr>
        </p:nvSpPr>
        <p:spPr>
          <a:xfrm>
            <a:off x="1024128" y="1703350"/>
            <a:ext cx="6851511" cy="822960"/>
          </a:xfrm>
        </p:spPr>
        <p:txBody>
          <a:bodyPr/>
          <a:lstStyle/>
          <a:p>
            <a:r>
              <a:rPr lang="en-CA" dirty="0" smtClean="0"/>
              <a:t>What is included in Gender Affirming Care?</a:t>
            </a:r>
            <a:endParaRPr lang="en-CA" dirty="0"/>
          </a:p>
        </p:txBody>
      </p:sp>
      <p:sp>
        <p:nvSpPr>
          <p:cNvPr id="4" name="Content Placeholder 3"/>
          <p:cNvSpPr>
            <a:spLocks noGrp="1"/>
          </p:cNvSpPr>
          <p:nvPr>
            <p:ph sz="half" idx="2"/>
          </p:nvPr>
        </p:nvSpPr>
        <p:spPr>
          <a:xfrm>
            <a:off x="1024128" y="2389239"/>
            <a:ext cx="4754880" cy="4468761"/>
          </a:xfrm>
        </p:spPr>
        <p:txBody>
          <a:bodyPr>
            <a:normAutofit fontScale="85000" lnSpcReduction="20000"/>
          </a:bodyPr>
          <a:lstStyle/>
          <a:p>
            <a:pPr lvl="0"/>
            <a:r>
              <a:rPr lang="en-CA" dirty="0" smtClean="0"/>
              <a:t>Procedures:</a:t>
            </a:r>
          </a:p>
          <a:p>
            <a:pPr lvl="0"/>
            <a:r>
              <a:rPr lang="en-CA" dirty="0" smtClean="0"/>
              <a:t>Breast </a:t>
            </a:r>
            <a:r>
              <a:rPr lang="en-CA" dirty="0"/>
              <a:t>construction </a:t>
            </a:r>
          </a:p>
          <a:p>
            <a:pPr lvl="0"/>
            <a:r>
              <a:rPr lang="en-CA" dirty="0"/>
              <a:t>Chest Construction </a:t>
            </a:r>
          </a:p>
          <a:p>
            <a:pPr lvl="0"/>
            <a:r>
              <a:rPr lang="en-CA" dirty="0"/>
              <a:t>Vagina Construction </a:t>
            </a:r>
          </a:p>
          <a:p>
            <a:pPr lvl="0"/>
            <a:r>
              <a:rPr lang="en-CA" dirty="0"/>
              <a:t>Penis construction </a:t>
            </a:r>
          </a:p>
          <a:p>
            <a:pPr lvl="0"/>
            <a:r>
              <a:rPr lang="en-CA" dirty="0"/>
              <a:t>Hysterectomy </a:t>
            </a:r>
          </a:p>
          <a:p>
            <a:pPr lvl="0"/>
            <a:r>
              <a:rPr lang="en-CA" dirty="0"/>
              <a:t>Tracheal shaving </a:t>
            </a:r>
          </a:p>
          <a:p>
            <a:pPr lvl="0"/>
            <a:r>
              <a:rPr lang="en-CA" dirty="0"/>
              <a:t>Vocal surgery </a:t>
            </a:r>
          </a:p>
          <a:p>
            <a:pPr lvl="0"/>
            <a:r>
              <a:rPr lang="en-CA" dirty="0"/>
              <a:t>Reversal of gender affirming procedure </a:t>
            </a:r>
          </a:p>
          <a:p>
            <a:pPr lvl="0"/>
            <a:r>
              <a:rPr lang="en-CA" dirty="0"/>
              <a:t>Pre-surgical hair removal </a:t>
            </a:r>
          </a:p>
          <a:p>
            <a:pPr lvl="0"/>
            <a:r>
              <a:rPr lang="en-CA" dirty="0"/>
              <a:t>GA electrolysis or laser hair removal for face and/or chest</a:t>
            </a:r>
          </a:p>
          <a:p>
            <a:endParaRPr lang="en-CA" dirty="0"/>
          </a:p>
        </p:txBody>
      </p:sp>
      <p:sp>
        <p:nvSpPr>
          <p:cNvPr id="8" name="Content Placeholder 7"/>
          <p:cNvSpPr>
            <a:spLocks noGrp="1"/>
          </p:cNvSpPr>
          <p:nvPr>
            <p:ph sz="quarter" idx="4"/>
          </p:nvPr>
        </p:nvSpPr>
        <p:spPr>
          <a:xfrm>
            <a:off x="5989320" y="2389239"/>
            <a:ext cx="4754880" cy="3920121"/>
          </a:xfrm>
        </p:spPr>
        <p:txBody>
          <a:bodyPr/>
          <a:lstStyle/>
          <a:p>
            <a:pPr lvl="0"/>
            <a:r>
              <a:rPr lang="en-CA" dirty="0" smtClean="0"/>
              <a:t>Products:</a:t>
            </a:r>
          </a:p>
          <a:p>
            <a:pPr lvl="0"/>
            <a:r>
              <a:rPr lang="en-CA" dirty="0" smtClean="0"/>
              <a:t>Bra </a:t>
            </a:r>
            <a:r>
              <a:rPr lang="en-CA" dirty="0"/>
              <a:t>inserts and bras for bra inserts</a:t>
            </a:r>
          </a:p>
          <a:p>
            <a:pPr lvl="0"/>
            <a:r>
              <a:rPr lang="en-CA" dirty="0"/>
              <a:t>Low body garment – Gaff</a:t>
            </a:r>
          </a:p>
          <a:p>
            <a:pPr lvl="0"/>
            <a:r>
              <a:rPr lang="en-CA" dirty="0"/>
              <a:t>Packers – phallus; securement; with Stand to Pee (STP) device</a:t>
            </a:r>
          </a:p>
          <a:p>
            <a:pPr lvl="0"/>
            <a:r>
              <a:rPr lang="en-CA" dirty="0"/>
              <a:t>Upper body garment – Binder</a:t>
            </a:r>
          </a:p>
          <a:p>
            <a:pPr lvl="0"/>
            <a:r>
              <a:rPr lang="en-CA" dirty="0"/>
              <a:t>Vaginal dilator – single kit.</a:t>
            </a:r>
          </a:p>
          <a:p>
            <a:endParaRPr lang="en-CA" dirty="0"/>
          </a:p>
        </p:txBody>
      </p:sp>
    </p:spTree>
    <p:extLst>
      <p:ext uri="{BB962C8B-B14F-4D97-AF65-F5344CB8AC3E}">
        <p14:creationId xmlns:p14="http://schemas.microsoft.com/office/powerpoint/2010/main" val="20775453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0AC5F96-FB6A-45CE-893D-31B67A23C6AD}">
  <ds:schemaRefs>
    <ds:schemaRef ds:uri="http://schemas.microsoft.com/sharepoint/v3/contenttype/forms"/>
  </ds:schemaRefs>
</ds:datastoreItem>
</file>

<file path=customXml/itemProps2.xml><?xml version="1.0" encoding="utf-8"?>
<ds:datastoreItem xmlns:ds="http://schemas.openxmlformats.org/officeDocument/2006/customXml" ds:itemID="{0103C32A-4F9D-47C5-956B-2E2AB1BC70FA}">
  <ds:schemaRefs>
    <ds:schemaRef ds:uri="http://schemas.microsoft.com/office/2006/documentManagement/types"/>
    <ds:schemaRef ds:uri="http://purl.org/dc/dcmitype/"/>
    <ds:schemaRef ds:uri="http://schemas.openxmlformats.org/package/2006/metadata/core-properties"/>
    <ds:schemaRef ds:uri="http://purl.org/dc/elements/1.1/"/>
    <ds:schemaRef ds:uri="http://www.w3.org/XML/1998/namespac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E6718CD-4553-4001-A7CC-84F10EC79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Integral</Template>
  <TotalTime>5293</TotalTime>
  <Words>1495</Words>
  <Application>Microsoft Office PowerPoint</Application>
  <PresentationFormat>Widescreen</PresentationFormat>
  <Paragraphs>132</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Tw Cen MT</vt:lpstr>
      <vt:lpstr>Tw Cen MT Condensed</vt:lpstr>
      <vt:lpstr>Wingdings 3</vt:lpstr>
      <vt:lpstr>Integral</vt:lpstr>
      <vt:lpstr>GSS Health and Dental Insurance REFERENDUM Q&amp;A</vt:lpstr>
      <vt:lpstr>Welcome!</vt:lpstr>
      <vt:lpstr>Agenda</vt:lpstr>
      <vt:lpstr>Who is Affected by the referendum</vt:lpstr>
      <vt:lpstr>Why are we having a referendum</vt:lpstr>
      <vt:lpstr>Referendum Question 1 Background</vt:lpstr>
      <vt:lpstr>Referendum Question 1</vt:lpstr>
      <vt:lpstr>Prospective 2024/25 Coverage Rates</vt:lpstr>
      <vt:lpstr>Prospective 2024/25 Coverage Rates</vt:lpstr>
      <vt:lpstr>Referendum Question 2 Background</vt:lpstr>
      <vt:lpstr>Referendum Question 2</vt:lpstr>
      <vt:lpstr>Referendum Question 3 Background</vt:lpstr>
      <vt:lpstr>Referendum Question 3</vt:lpstr>
      <vt:lpstr>Common Concerns about the increase</vt:lpstr>
      <vt:lpstr>Factors affecting plan costs</vt:lpstr>
      <vt:lpstr>I feel strongly about this. What can I do?</vt:lpstr>
      <vt:lpstr>What comes next?</vt:lpstr>
      <vt:lpstr>Any Questions?</vt:lpstr>
      <vt:lpstr>Common Concerns about the increase</vt:lpstr>
    </vt:vector>
  </TitlesOfParts>
  <Company>University of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Chappel - GSS</dc:creator>
  <cp:lastModifiedBy>Kyla Turner</cp:lastModifiedBy>
  <cp:revision>76</cp:revision>
  <dcterms:created xsi:type="dcterms:W3CDTF">2016-05-27T21:45:08Z</dcterms:created>
  <dcterms:modified xsi:type="dcterms:W3CDTF">2024-05-22T21:02:46Z</dcterms:modified>
</cp:coreProperties>
</file>